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CD3D1-84A9-498F-8B34-C92C36F611EC}" type="datetimeFigureOut">
              <a:rPr lang="en-US" smtClean="0"/>
              <a:t>10/8/12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B48D2-4918-4C60-9E3C-E0A0B8640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2468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F0F40-2908-4151-A9BE-CE6598021163}" type="datetimeFigureOut">
              <a:rPr lang="en-US" smtClean="0"/>
              <a:t>10/8/12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B4C34-5BCC-48E1-BA5B-055A8C21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4401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B4C34-5BCC-48E1-BA5B-055A8C219497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3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Versioning, </a:t>
            </a:r>
            <a:r>
              <a:rPr lang="en-US" dirty="0" err="1" smtClean="0"/>
              <a:t>artefacts</a:t>
            </a:r>
            <a:r>
              <a:rPr lang="en-US" dirty="0" smtClean="0"/>
              <a:t>, module</a:t>
            </a:r>
            <a:r>
              <a:rPr lang="en-US" baseline="0" dirty="0" smtClean="0"/>
              <a:t> reusability, </a:t>
            </a:r>
            <a:r>
              <a:rPr lang="en-US" baseline="0" dirty="0" err="1" smtClean="0"/>
              <a:t>convensions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7B4C34-5BCC-48E1-BA5B-055A8C2194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96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Maps</a:t>
            </a:r>
            <a:r>
              <a:rPr lang="en-US" baseline="0" dirty="0" smtClean="0"/>
              <a:t> classes to tables and java types to </a:t>
            </a:r>
            <a:r>
              <a:rPr lang="en-US" baseline="0" dirty="0" err="1" smtClean="0"/>
              <a:t>sql</a:t>
            </a:r>
            <a:r>
              <a:rPr lang="en-US" baseline="0" dirty="0" smtClean="0"/>
              <a:t> data types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7B4C34-5BCC-48E1-BA5B-055A8C2194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0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BAEB-B487-40A3-8363-430841E34D91}" type="datetime1">
              <a:rPr lang="en-US" smtClean="0"/>
              <a:t>10/8/12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96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488B4-006E-4030-B774-D506D84E35C4}" type="datetime1">
              <a:rPr lang="en-US" smtClean="0"/>
              <a:t>10/8/12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44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B692-4739-4A6F-BB6D-778D929528F6}" type="datetime1">
              <a:rPr lang="en-US" smtClean="0"/>
              <a:t>10/8/12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12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74638"/>
            <a:ext cx="53340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33F4-CFAD-4E99-91AD-001FA940B9BB}" type="datetime1">
              <a:rPr lang="en-US" smtClean="0"/>
              <a:t>10/8/12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04800"/>
            <a:ext cx="2381583" cy="100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304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7106-F293-4D9C-988F-0D976025D196}" type="datetime1">
              <a:rPr lang="en-US" smtClean="0"/>
              <a:t>10/8/12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6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12BC-8591-4DF1-8212-B009E2CDFD75}" type="datetime1">
              <a:rPr lang="en-US" smtClean="0"/>
              <a:t>10/8/12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8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F9DD-5E6B-48A9-B412-AE32E80FF058}" type="datetime1">
              <a:rPr lang="en-US" smtClean="0"/>
              <a:t>10/8/12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41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212F-E8B0-4F19-948E-CBCCAC8DA7BA}" type="datetime1">
              <a:rPr lang="en-US" smtClean="0"/>
              <a:t>10/8/12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34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1612-8287-46B5-A97C-6A4F901607D2}" type="datetime1">
              <a:rPr lang="en-US" smtClean="0"/>
              <a:t>10/8/12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36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1C02-D8F6-40EB-98BF-DEA2F2F3F1CB}" type="datetime1">
              <a:rPr lang="en-US" smtClean="0"/>
              <a:t>10/8/12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27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A9865-550D-439C-8BE3-514FEC79BA92}" type="datetime1">
              <a:rPr lang="en-US" smtClean="0"/>
              <a:t>10/8/12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8D1A0-B227-4184-A1F1-29B68E2C115E}" type="datetime1">
              <a:rPr lang="en-US" smtClean="0"/>
              <a:t>10/8/12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560FC-A8BB-4E4D-B5FF-7A321167B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3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Web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lnSpc>
                <a:spcPct val="80000"/>
              </a:lnSpc>
            </a:pPr>
            <a:r>
              <a:rPr lang="en-US" sz="2400" dirty="0" smtClean="0"/>
              <a:t>Dimitar Nenchev</a:t>
            </a:r>
          </a:p>
          <a:p>
            <a:pPr algn="l">
              <a:lnSpc>
                <a:spcPct val="80000"/>
              </a:lnSpc>
            </a:pPr>
            <a:r>
              <a:rPr lang="en-US" sz="1800" dirty="0" err="1" smtClean="0"/>
              <a:t>dimitar.nenchev@cayetanogaming.com</a:t>
            </a:r>
            <a:endParaRPr lang="en-US" sz="1800" dirty="0" smtClean="0"/>
          </a:p>
          <a:p>
            <a:pPr algn="l">
              <a:lnSpc>
                <a:spcPct val="80000"/>
              </a:lnSpc>
            </a:pPr>
            <a:endParaRPr lang="en-US" sz="1800" dirty="0"/>
          </a:p>
          <a:p>
            <a:pPr algn="l">
              <a:lnSpc>
                <a:spcPct val="80000"/>
              </a:lnSpc>
            </a:pPr>
            <a:r>
              <a:rPr lang="en-US" sz="2400" dirty="0" smtClean="0"/>
              <a:t>Ivan </a:t>
            </a:r>
            <a:r>
              <a:rPr lang="en-US" sz="2400" dirty="0" err="1" smtClean="0"/>
              <a:t>Nakov</a:t>
            </a:r>
            <a:endParaRPr lang="en-US" sz="2400" dirty="0" smtClean="0"/>
          </a:p>
          <a:p>
            <a:pPr algn="l">
              <a:lnSpc>
                <a:spcPct val="80000"/>
              </a:lnSpc>
            </a:pPr>
            <a:r>
              <a:rPr lang="en-US" sz="1800" dirty="0" err="1" smtClean="0"/>
              <a:t>Ivan.nakov@cayetanogaming.com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33400"/>
            <a:ext cx="2381583" cy="100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655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" name="Content Placeholder 4" descr="employee-mapping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996" b="-4996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73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Hibernate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Mature Open Source </a:t>
            </a:r>
            <a:r>
              <a:rPr lang="en-US" dirty="0" smtClean="0"/>
              <a:t>framework</a:t>
            </a:r>
          </a:p>
          <a:p>
            <a:r>
              <a:rPr lang="en-US" dirty="0" smtClean="0"/>
              <a:t>Portability</a:t>
            </a:r>
            <a:endParaRPr lang="en-US" dirty="0" smtClean="0"/>
          </a:p>
          <a:p>
            <a:r>
              <a:rPr lang="en-US" dirty="0"/>
              <a:t>Optimized Performance</a:t>
            </a:r>
          </a:p>
          <a:p>
            <a:r>
              <a:rPr lang="en-US" dirty="0" smtClean="0"/>
              <a:t>Reduces </a:t>
            </a:r>
            <a:r>
              <a:rPr lang="en-US" dirty="0"/>
              <a:t>D</a:t>
            </a:r>
            <a:r>
              <a:rPr lang="en-US" dirty="0" smtClean="0"/>
              <a:t>evelopment time </a:t>
            </a:r>
          </a:p>
          <a:p>
            <a:r>
              <a:rPr lang="en-US" dirty="0" smtClean="0"/>
              <a:t>Reduce complexity</a:t>
            </a:r>
            <a:endParaRPr lang="en-US" dirty="0" smtClean="0"/>
          </a:p>
          <a:p>
            <a:r>
              <a:rPr lang="en-US" dirty="0" smtClean="0"/>
              <a:t>Support Query </a:t>
            </a:r>
            <a:r>
              <a:rPr lang="en-US" dirty="0" smtClean="0"/>
              <a:t>Language</a:t>
            </a:r>
          </a:p>
          <a:p>
            <a:r>
              <a:rPr lang="en-US" dirty="0" smtClean="0"/>
              <a:t>Integration with many popular frameworks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15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Spring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Mature Open Source framework</a:t>
            </a:r>
          </a:p>
          <a:p>
            <a:r>
              <a:rPr lang="en-US" dirty="0" smtClean="0"/>
              <a:t>Lightweight solution for enterprise apps</a:t>
            </a:r>
          </a:p>
          <a:p>
            <a:r>
              <a:rPr lang="en-US" dirty="0" smtClean="0"/>
              <a:t>Non-invasive (POJO based)</a:t>
            </a:r>
          </a:p>
          <a:p>
            <a:r>
              <a:rPr lang="en-US" dirty="0" smtClean="0"/>
              <a:t>Modular</a:t>
            </a:r>
          </a:p>
          <a:p>
            <a:r>
              <a:rPr lang="en-US" dirty="0" smtClean="0"/>
              <a:t>Integration with many popular frameworks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2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Modules</a:t>
            </a:r>
            <a:endParaRPr lang="en-US" dirty="0"/>
          </a:p>
        </p:txBody>
      </p:sp>
      <p:pic>
        <p:nvPicPr>
          <p:cNvPr id="5" name="Content Placeholder 4" descr="spring-overview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03" r="-20103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5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IoC</a:t>
            </a:r>
            <a:r>
              <a:rPr lang="en-US" dirty="0" smtClean="0"/>
              <a:t> and 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“Don’t call me, I’ll call you”</a:t>
            </a:r>
          </a:p>
          <a:p>
            <a:r>
              <a:rPr lang="en-US" dirty="0" smtClean="0"/>
              <a:t>DI is form of </a:t>
            </a:r>
            <a:r>
              <a:rPr lang="en-US" dirty="0" err="1" smtClean="0"/>
              <a:t>IoC</a:t>
            </a:r>
            <a:endParaRPr lang="en-US" dirty="0" smtClean="0"/>
          </a:p>
          <a:p>
            <a:r>
              <a:rPr lang="en-US" dirty="0" smtClean="0"/>
              <a:t>DI variants</a:t>
            </a:r>
          </a:p>
          <a:p>
            <a:pPr lvl="1"/>
            <a:r>
              <a:rPr lang="en-US" dirty="0" smtClean="0"/>
              <a:t>Constructor injection</a:t>
            </a:r>
          </a:p>
          <a:p>
            <a:pPr lvl="1"/>
            <a:r>
              <a:rPr lang="en-US" dirty="0" smtClean="0"/>
              <a:t>Setter injection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67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Context</a:t>
            </a:r>
          </a:p>
          <a:p>
            <a:pPr lvl="1"/>
            <a:r>
              <a:rPr lang="en-US" dirty="0" smtClean="0"/>
              <a:t>Represents the Spring </a:t>
            </a:r>
            <a:r>
              <a:rPr lang="en-US" dirty="0" err="1" smtClean="0"/>
              <a:t>IoC</a:t>
            </a:r>
            <a:r>
              <a:rPr lang="en-US" dirty="0" smtClean="0"/>
              <a:t> container</a:t>
            </a:r>
          </a:p>
          <a:p>
            <a:r>
              <a:rPr lang="en-US" dirty="0" smtClean="0"/>
              <a:t>Bean</a:t>
            </a:r>
          </a:p>
          <a:p>
            <a:pPr lvl="1"/>
            <a:r>
              <a:rPr lang="en-US" dirty="0" smtClean="0"/>
              <a:t>Object managed by Spring </a:t>
            </a:r>
            <a:r>
              <a:rPr lang="en-US" dirty="0" err="1" smtClean="0"/>
              <a:t>IoC</a:t>
            </a:r>
            <a:r>
              <a:rPr lang="en-US" dirty="0" smtClean="0"/>
              <a:t> Container</a:t>
            </a:r>
          </a:p>
          <a:p>
            <a:r>
              <a:rPr lang="en-US" dirty="0" smtClean="0"/>
              <a:t>Bean Definition</a:t>
            </a:r>
          </a:p>
          <a:p>
            <a:pPr lvl="1"/>
            <a:r>
              <a:rPr lang="en-US" dirty="0" smtClean="0"/>
              <a:t>Describe a bean instance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38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Bean Scopes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Simple</a:t>
            </a:r>
          </a:p>
          <a:p>
            <a:pPr lvl="1"/>
            <a:r>
              <a:rPr lang="en-US" dirty="0" smtClean="0"/>
              <a:t>Singleton</a:t>
            </a:r>
          </a:p>
          <a:p>
            <a:pPr lvl="1"/>
            <a:r>
              <a:rPr lang="en-US" dirty="0" smtClean="0"/>
              <a:t>Prototype </a:t>
            </a:r>
            <a:endParaRPr lang="en-US" dirty="0"/>
          </a:p>
          <a:p>
            <a:r>
              <a:rPr lang="en-US" dirty="0" smtClean="0"/>
              <a:t>Runtime</a:t>
            </a:r>
          </a:p>
          <a:p>
            <a:pPr lvl="1"/>
            <a:r>
              <a:rPr lang="en-US" dirty="0" smtClean="0"/>
              <a:t>Thread</a:t>
            </a:r>
          </a:p>
          <a:p>
            <a:pPr lvl="1"/>
            <a:r>
              <a:rPr lang="en-US" dirty="0" smtClean="0"/>
              <a:t>Custom implementation</a:t>
            </a:r>
            <a:endParaRPr lang="en-US" dirty="0"/>
          </a:p>
          <a:p>
            <a:r>
              <a:rPr lang="en-US" dirty="0" smtClean="0"/>
              <a:t>Web-aware scopes</a:t>
            </a:r>
          </a:p>
          <a:p>
            <a:pPr lvl="1"/>
            <a:r>
              <a:rPr lang="en-US" dirty="0" smtClean="0"/>
              <a:t>Request</a:t>
            </a:r>
          </a:p>
          <a:p>
            <a:pPr lvl="1"/>
            <a:r>
              <a:rPr lang="en-US" dirty="0" smtClean="0"/>
              <a:t>Session</a:t>
            </a:r>
          </a:p>
          <a:p>
            <a:pPr lvl="1"/>
            <a:r>
              <a:rPr lang="en-US" dirty="0" smtClean="0"/>
              <a:t>Global Session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26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is Transaction?</a:t>
            </a:r>
          </a:p>
          <a:p>
            <a:r>
              <a:rPr lang="en-US" dirty="0" smtClean="0"/>
              <a:t>Spring Declarative transaction management</a:t>
            </a:r>
          </a:p>
          <a:p>
            <a:r>
              <a:rPr lang="en-US" dirty="0" smtClean="0"/>
              <a:t>Transaction Propagation</a:t>
            </a:r>
          </a:p>
          <a:p>
            <a:pPr lvl="1"/>
            <a:r>
              <a:rPr lang="en-US" dirty="0" smtClean="0"/>
              <a:t>Required</a:t>
            </a:r>
          </a:p>
          <a:p>
            <a:pPr lvl="1"/>
            <a:r>
              <a:rPr lang="en-US" dirty="0" err="1" smtClean="0"/>
              <a:t>RequeresNew</a:t>
            </a:r>
            <a:endParaRPr lang="en-US" dirty="0" smtClean="0"/>
          </a:p>
          <a:p>
            <a:pPr lvl="1"/>
            <a:r>
              <a:rPr lang="en-US" dirty="0" smtClean="0"/>
              <a:t>Supports</a:t>
            </a:r>
          </a:p>
          <a:p>
            <a:pPr lvl="1"/>
            <a:r>
              <a:rPr lang="en-US" dirty="0" err="1" smtClean="0"/>
              <a:t>NotSupported</a:t>
            </a:r>
            <a:endParaRPr lang="en-US" dirty="0" smtClean="0"/>
          </a:p>
          <a:p>
            <a:pPr lvl="1"/>
            <a:r>
              <a:rPr lang="en-US" dirty="0" smtClean="0"/>
              <a:t>Nested</a:t>
            </a:r>
          </a:p>
          <a:p>
            <a:pPr lvl="1"/>
            <a:r>
              <a:rPr lang="en-US" dirty="0" smtClean="0"/>
              <a:t>Mandatory</a:t>
            </a:r>
          </a:p>
          <a:p>
            <a:pPr lvl="1"/>
            <a:r>
              <a:rPr lang="en-US" dirty="0" smtClean="0"/>
              <a:t>Never</a:t>
            </a:r>
          </a:p>
          <a:p>
            <a:r>
              <a:rPr lang="en-US" dirty="0" err="1" smtClean="0"/>
              <a:t>ReadOnly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52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JSF?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 driven MVC web framework</a:t>
            </a:r>
          </a:p>
          <a:p>
            <a:r>
              <a:rPr lang="en-US" dirty="0" smtClean="0"/>
              <a:t>Component oriented UI design model</a:t>
            </a:r>
          </a:p>
          <a:p>
            <a:r>
              <a:rPr lang="en-US" dirty="0" smtClean="0"/>
              <a:t>Event driven </a:t>
            </a:r>
          </a:p>
          <a:p>
            <a:r>
              <a:rPr lang="en-US" dirty="0" smtClean="0"/>
              <a:t>Easy to use </a:t>
            </a:r>
            <a:r>
              <a:rPr lang="en-US" dirty="0" err="1" smtClean="0"/>
              <a:t>ajax</a:t>
            </a:r>
            <a:r>
              <a:rPr lang="en-US" dirty="0" smtClean="0"/>
              <a:t> support</a:t>
            </a:r>
          </a:p>
          <a:p>
            <a:r>
              <a:rPr lang="en-US" dirty="0" err="1" smtClean="0"/>
              <a:t>Templating</a:t>
            </a:r>
            <a:r>
              <a:rPr lang="en-US" dirty="0" smtClean="0"/>
              <a:t> support</a:t>
            </a:r>
          </a:p>
          <a:p>
            <a:r>
              <a:rPr lang="en-US" dirty="0" smtClean="0"/>
              <a:t>Zero </a:t>
            </a:r>
            <a:r>
              <a:rPr lang="en-US" dirty="0" err="1" smtClean="0"/>
              <a:t>Config</a:t>
            </a:r>
            <a:endParaRPr lang="en-US" dirty="0" smtClean="0"/>
          </a:p>
          <a:p>
            <a:r>
              <a:rPr lang="en-US" dirty="0" smtClean="0"/>
              <a:t>Component libraries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61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Primefaces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source</a:t>
            </a:r>
          </a:p>
          <a:p>
            <a:r>
              <a:rPr lang="en-US" dirty="0" smtClean="0"/>
              <a:t>Lightweight</a:t>
            </a:r>
          </a:p>
          <a:p>
            <a:r>
              <a:rPr lang="en-US" dirty="0" smtClean="0"/>
              <a:t>Easy to use</a:t>
            </a:r>
          </a:p>
          <a:p>
            <a:r>
              <a:rPr lang="en-US" dirty="0" smtClean="0"/>
              <a:t>Rich Components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20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 application architecture</a:t>
            </a:r>
          </a:p>
          <a:p>
            <a:r>
              <a:rPr lang="en-US" dirty="0"/>
              <a:t>Popular frameworks</a:t>
            </a:r>
          </a:p>
          <a:p>
            <a:r>
              <a:rPr lang="en-US" dirty="0"/>
              <a:t>Creating maven project</a:t>
            </a:r>
          </a:p>
          <a:p>
            <a:r>
              <a:rPr lang="en-US" dirty="0"/>
              <a:t>Hibernate</a:t>
            </a:r>
          </a:p>
          <a:p>
            <a:r>
              <a:rPr lang="en-US" dirty="0"/>
              <a:t>Spring</a:t>
            </a:r>
          </a:p>
          <a:p>
            <a:r>
              <a:rPr lang="en-US" dirty="0"/>
              <a:t>JSF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51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94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Content Placeholder 4" descr="bear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099" r="5011" b="209"/>
          <a:stretch/>
        </p:blipFill>
        <p:spPr>
          <a:xfrm>
            <a:off x="457200" y="1600200"/>
            <a:ext cx="5811640" cy="451651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38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Web Application?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HTML and dynamic pages – JSP, XHTML</a:t>
            </a:r>
          </a:p>
          <a:p>
            <a:r>
              <a:rPr lang="en-US" dirty="0"/>
              <a:t>Servlets </a:t>
            </a:r>
          </a:p>
          <a:p>
            <a:r>
              <a:rPr lang="en-US" dirty="0"/>
              <a:t>Resources – images, </a:t>
            </a:r>
            <a:r>
              <a:rPr lang="en-US" dirty="0" err="1"/>
              <a:t>css</a:t>
            </a:r>
            <a:r>
              <a:rPr lang="en-US" dirty="0"/>
              <a:t>, </a:t>
            </a:r>
            <a:r>
              <a:rPr lang="en-US" dirty="0" err="1"/>
              <a:t>javascript</a:t>
            </a:r>
            <a:r>
              <a:rPr lang="en-US" dirty="0"/>
              <a:t>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Business and Database logic</a:t>
            </a:r>
          </a:p>
          <a:p>
            <a:r>
              <a:rPr lang="en-US" dirty="0"/>
              <a:t>WAR file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94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Layers</a:t>
            </a:r>
            <a:endParaRPr lang="en-US" dirty="0"/>
          </a:p>
        </p:txBody>
      </p:sp>
      <p:pic>
        <p:nvPicPr>
          <p:cNvPr id="5" name="Content Placeholder 4" descr="layer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159" r="-51159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37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Database: </a:t>
            </a:r>
            <a:r>
              <a:rPr lang="en-US" dirty="0" err="1"/>
              <a:t>MySql</a:t>
            </a:r>
            <a:r>
              <a:rPr lang="en-US" dirty="0"/>
              <a:t>, </a:t>
            </a:r>
            <a:r>
              <a:rPr lang="en-US" dirty="0" err="1" smtClean="0"/>
              <a:t>Postgresql</a:t>
            </a:r>
            <a:endParaRPr lang="en-US" dirty="0"/>
          </a:p>
          <a:p>
            <a:r>
              <a:rPr lang="en-US" dirty="0"/>
              <a:t>ORM: </a:t>
            </a:r>
            <a:r>
              <a:rPr lang="en-US" dirty="0" smtClean="0"/>
              <a:t>Hibernate, </a:t>
            </a:r>
            <a:r>
              <a:rPr lang="en-US" dirty="0" err="1" smtClean="0"/>
              <a:t>Ibatis</a:t>
            </a:r>
            <a:r>
              <a:rPr lang="en-US" dirty="0" smtClean="0"/>
              <a:t>, JPA</a:t>
            </a:r>
            <a:endParaRPr lang="en-US" dirty="0"/>
          </a:p>
          <a:p>
            <a:r>
              <a:rPr lang="en-US" dirty="0"/>
              <a:t>Services: EJB, Spring</a:t>
            </a:r>
          </a:p>
          <a:p>
            <a:r>
              <a:rPr lang="en-US" dirty="0"/>
              <a:t>Web: JSP, </a:t>
            </a:r>
            <a:r>
              <a:rPr lang="en-US" dirty="0" smtClean="0"/>
              <a:t>XHTML</a:t>
            </a:r>
          </a:p>
          <a:p>
            <a:pPr lvl="1"/>
            <a:r>
              <a:rPr lang="en-US" dirty="0" smtClean="0"/>
              <a:t>Struts, GWT</a:t>
            </a:r>
            <a:r>
              <a:rPr lang="en-US" dirty="0"/>
              <a:t>, JSF </a:t>
            </a:r>
            <a:r>
              <a:rPr lang="en-US" dirty="0" err="1" smtClean="0"/>
              <a:t>Primefaces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49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Frameworks</a:t>
            </a:r>
            <a:endParaRPr lang="en-US" dirty="0"/>
          </a:p>
        </p:txBody>
      </p:sp>
      <p:pic>
        <p:nvPicPr>
          <p:cNvPr id="5" name="Content Placeholder 4" descr="capa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629" r="-22629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28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o-RO" dirty="0"/>
              <a:t>Technologies:</a:t>
            </a:r>
          </a:p>
          <a:p>
            <a:r>
              <a:rPr lang="ro-RO" dirty="0"/>
              <a:t>JDK </a:t>
            </a:r>
            <a:r>
              <a:rPr lang="ro-RO" dirty="0" smtClean="0"/>
              <a:t>7</a:t>
            </a:r>
          </a:p>
          <a:p>
            <a:r>
              <a:rPr lang="ro-RO" dirty="0" smtClean="0"/>
              <a:t>Postgres 9.x / MySql 5.5.x</a:t>
            </a:r>
          </a:p>
          <a:p>
            <a:r>
              <a:rPr lang="ro-RO" dirty="0"/>
              <a:t>Maven </a:t>
            </a:r>
            <a:r>
              <a:rPr lang="ro-RO" dirty="0" smtClean="0"/>
              <a:t>3.0.x</a:t>
            </a:r>
            <a:endParaRPr lang="ro-RO" dirty="0"/>
          </a:p>
          <a:p>
            <a:r>
              <a:rPr lang="ro-RO" dirty="0"/>
              <a:t>Hibernate 4.1</a:t>
            </a:r>
            <a:r>
              <a:rPr lang="ro-RO" dirty="0" smtClean="0"/>
              <a:t>.x</a:t>
            </a:r>
            <a:endParaRPr lang="ro-RO" dirty="0"/>
          </a:p>
          <a:p>
            <a:r>
              <a:rPr lang="ro-RO" dirty="0"/>
              <a:t>Spring 3.2</a:t>
            </a:r>
          </a:p>
          <a:p>
            <a:r>
              <a:rPr lang="ro-RO" dirty="0"/>
              <a:t>Primefaces 3.1</a:t>
            </a:r>
            <a:r>
              <a:rPr lang="ro-RO" dirty="0" smtClean="0"/>
              <a:t>.x</a:t>
            </a:r>
            <a:endParaRPr lang="ro-RO" dirty="0"/>
          </a:p>
          <a:p>
            <a:r>
              <a:rPr lang="ro-RO" dirty="0" smtClean="0"/>
              <a:t>Tomcat 7</a:t>
            </a:r>
            <a:endParaRPr lang="ro-RO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20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build/project management tool</a:t>
            </a:r>
          </a:p>
          <a:p>
            <a:r>
              <a:rPr lang="en-US" dirty="0" err="1" smtClean="0"/>
              <a:t>pom.xml</a:t>
            </a:r>
            <a:endParaRPr lang="en-US" dirty="0" smtClean="0"/>
          </a:p>
          <a:p>
            <a:r>
              <a:rPr lang="en-US" dirty="0" smtClean="0"/>
              <a:t>.m2 repo</a:t>
            </a:r>
          </a:p>
          <a:p>
            <a:r>
              <a:rPr lang="en-US" dirty="0" smtClean="0"/>
              <a:t>Maven eclipse plugin</a:t>
            </a:r>
          </a:p>
          <a:p>
            <a:r>
              <a:rPr lang="en-US" dirty="0" smtClean="0"/>
              <a:t>Maven war plugin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79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relational databases, business </a:t>
            </a:r>
            <a:r>
              <a:rPr lang="en-US" sz="2400" dirty="0" smtClean="0"/>
              <a:t>entities are </a:t>
            </a:r>
            <a:r>
              <a:rPr lang="en-US" sz="2400" dirty="0"/>
              <a:t>represented as </a:t>
            </a:r>
            <a:r>
              <a:rPr lang="en-US" sz="2400" dirty="0" smtClean="0"/>
              <a:t>tables</a:t>
            </a:r>
          </a:p>
          <a:p>
            <a:r>
              <a:rPr lang="en-US" sz="2400" dirty="0" smtClean="0"/>
              <a:t>In </a:t>
            </a:r>
            <a:r>
              <a:rPr lang="en-US" sz="2400" dirty="0"/>
              <a:t>object-oriented languages, </a:t>
            </a:r>
            <a:r>
              <a:rPr lang="en-US" sz="2400" dirty="0" smtClean="0"/>
              <a:t>business entities </a:t>
            </a:r>
            <a:r>
              <a:rPr lang="en-US" sz="2400" dirty="0"/>
              <a:t>are represented as classes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0FC-A8BB-4E4D-B5FF-7A321167BF66}" type="slidenum">
              <a:rPr lang="en-US" smtClean="0"/>
              <a:t>9</a:t>
            </a:fld>
            <a:endParaRPr lang="en-US"/>
          </a:p>
        </p:txBody>
      </p:sp>
      <p:sp>
        <p:nvSpPr>
          <p:cNvPr id="7" name="CustomShape 3"/>
          <p:cNvSpPr/>
          <p:nvPr/>
        </p:nvSpPr>
        <p:spPr>
          <a:xfrm>
            <a:off x="857040" y="4178040"/>
            <a:ext cx="2158920" cy="1243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00"/>
            </a:solidFill>
            <a:miter/>
          </a:ln>
        </p:spPr>
        <p:txBody>
          <a:bodyPr lIns="0" tIns="91440" rIns="0" bIns="109800"/>
          <a:lstStyle/>
          <a:p>
            <a:pPr algn="ctr">
              <a:lnSpc>
                <a:spcPct val="95000"/>
              </a:lnSpc>
            </a:pPr>
            <a:r>
              <a:rPr lang="en-US" b="1" dirty="0">
                <a:solidFill>
                  <a:srgbClr val="000000"/>
                </a:solidFill>
              </a:rPr>
              <a:t>OO</a:t>
            </a:r>
            <a:endParaRPr dirty="0"/>
          </a:p>
          <a:p>
            <a:pPr algn="ctr">
              <a:lnSpc>
                <a:spcPct val="95000"/>
              </a:lnSpc>
            </a:pPr>
            <a:r>
              <a:rPr lang="en-US" b="1" dirty="0">
                <a:solidFill>
                  <a:srgbClr val="000000"/>
                </a:solidFill>
              </a:rPr>
              <a:t>Programming</a:t>
            </a:r>
            <a:endParaRPr dirty="0"/>
          </a:p>
          <a:p>
            <a:pPr algn="ctr">
              <a:lnSpc>
                <a:spcPct val="95000"/>
              </a:lnSpc>
            </a:pPr>
            <a:r>
              <a:rPr lang="en-US" b="1" dirty="0">
                <a:solidFill>
                  <a:srgbClr val="000000"/>
                </a:solidFill>
              </a:rPr>
              <a:t>Language</a:t>
            </a:r>
            <a:endParaRPr dirty="0"/>
          </a:p>
          <a:p>
            <a:pPr algn="ctr">
              <a:lnSpc>
                <a:spcPct val="95000"/>
              </a:lnSpc>
            </a:pPr>
            <a:r>
              <a:rPr lang="en-US" b="1" dirty="0">
                <a:solidFill>
                  <a:srgbClr val="000000"/>
                </a:solidFill>
              </a:rPr>
              <a:t>(classes)</a:t>
            </a:r>
            <a:endParaRPr dirty="0"/>
          </a:p>
        </p:txBody>
      </p:sp>
      <p:sp>
        <p:nvSpPr>
          <p:cNvPr id="8" name="CustomShape 4"/>
          <p:cNvSpPr/>
          <p:nvPr/>
        </p:nvSpPr>
        <p:spPr>
          <a:xfrm>
            <a:off x="3733800" y="4191000"/>
            <a:ext cx="2335320" cy="1267200"/>
          </a:xfrm>
          <a:prstGeom prst="ellipse">
            <a:avLst/>
          </a:prstGeom>
          <a:solidFill>
            <a:srgbClr val="C0C0C0"/>
          </a:solidFill>
          <a:ln w="3240">
            <a:solidFill>
              <a:srgbClr val="000000"/>
            </a:solidFill>
            <a:miter/>
          </a:ln>
        </p:spPr>
        <p:txBody>
          <a:bodyPr lIns="0" tIns="91440" rIns="0" bIns="109800" anchor="ctr" anchorCtr="1"/>
          <a:lstStyle/>
          <a:p>
            <a:pPr algn="ctr">
              <a:lnSpc>
                <a:spcPct val="95000"/>
              </a:lnSpc>
            </a:pPr>
            <a:r>
              <a:rPr lang="en-US" b="1" dirty="0">
                <a:solidFill>
                  <a:srgbClr val="000000"/>
                </a:solidFill>
              </a:rPr>
              <a:t>ORM</a:t>
            </a:r>
            <a:endParaRPr dirty="0"/>
          </a:p>
          <a:p>
            <a:pPr algn="ctr">
              <a:lnSpc>
                <a:spcPct val="95000"/>
              </a:lnSpc>
            </a:pPr>
            <a:r>
              <a:rPr lang="en-US" b="1" dirty="0">
                <a:solidFill>
                  <a:srgbClr val="000000"/>
                </a:solidFill>
              </a:rPr>
              <a:t>Framework</a:t>
            </a:r>
            <a:endParaRPr dirty="0"/>
          </a:p>
        </p:txBody>
      </p:sp>
      <p:sp>
        <p:nvSpPr>
          <p:cNvPr id="9" name="CustomShape 6"/>
          <p:cNvSpPr/>
          <p:nvPr/>
        </p:nvSpPr>
        <p:spPr>
          <a:xfrm>
            <a:off x="6800640" y="4270560"/>
            <a:ext cx="1800000" cy="1118880"/>
          </a:xfrm>
          <a:prstGeom prst="rect">
            <a:avLst/>
          </a:prstGeom>
          <a:solidFill>
            <a:srgbClr val="C0C0C0"/>
          </a:solidFill>
        </p:spPr>
        <p:txBody>
          <a:bodyPr lIns="144000" tIns="91440" rIns="144000" bIns="109800" anchor="ctr" anchorCtr="1"/>
          <a:lstStyle/>
          <a:p>
            <a:pPr algn="ctr">
              <a:lnSpc>
                <a:spcPct val="95000"/>
              </a:lnSpc>
            </a:pPr>
            <a:r>
              <a:rPr lang="en-US" b="1" dirty="0">
                <a:solidFill>
                  <a:srgbClr val="000000"/>
                </a:solidFill>
              </a:rPr>
              <a:t>Relational</a:t>
            </a:r>
            <a:endParaRPr dirty="0"/>
          </a:p>
          <a:p>
            <a:pPr algn="ctr">
              <a:lnSpc>
                <a:spcPct val="95000"/>
              </a:lnSpc>
            </a:pPr>
            <a:r>
              <a:rPr lang="en-US" b="1" dirty="0">
                <a:solidFill>
                  <a:srgbClr val="000000"/>
                </a:solidFill>
              </a:rPr>
              <a:t>Database</a:t>
            </a:r>
            <a:endParaRPr dirty="0"/>
          </a:p>
          <a:p>
            <a:pPr algn="ctr">
              <a:lnSpc>
                <a:spcPct val="95000"/>
              </a:lnSpc>
            </a:pPr>
            <a:r>
              <a:rPr lang="en-US" b="1" dirty="0">
                <a:solidFill>
                  <a:srgbClr val="000000"/>
                </a:solidFill>
              </a:rPr>
              <a:t>(tables)</a:t>
            </a:r>
            <a:endParaRPr dirty="0"/>
          </a:p>
        </p:txBody>
      </p:sp>
      <p:sp>
        <p:nvSpPr>
          <p:cNvPr id="10" name="CustomShape 7"/>
          <p:cNvSpPr/>
          <p:nvPr/>
        </p:nvSpPr>
        <p:spPr>
          <a:xfrm>
            <a:off x="6800640" y="4110360"/>
            <a:ext cx="1800000" cy="318600"/>
          </a:xfrm>
          <a:prstGeom prst="ellipse">
            <a:avLst/>
          </a:prstGeom>
          <a:solidFill>
            <a:srgbClr val="C0C0C0"/>
          </a:solidFill>
          <a:ln w="19080">
            <a:solidFill>
              <a:srgbClr val="000000"/>
            </a:solidFill>
            <a:miter/>
          </a:ln>
        </p:spPr>
      </p:sp>
      <p:sp>
        <p:nvSpPr>
          <p:cNvPr id="11" name="CustomShape 8"/>
          <p:cNvSpPr/>
          <p:nvPr/>
        </p:nvSpPr>
        <p:spPr>
          <a:xfrm>
            <a:off x="6800640" y="5229240"/>
            <a:ext cx="1800000" cy="320400"/>
          </a:xfrm>
          <a:prstGeom prst="ellipse">
            <a:avLst/>
          </a:prstGeom>
          <a:solidFill>
            <a:srgbClr val="C0C0C0"/>
          </a:solidFill>
          <a:ln w="19080">
            <a:solidFill>
              <a:srgbClr val="000000"/>
            </a:solidFill>
            <a:miter/>
          </a:ln>
        </p:spPr>
      </p:sp>
      <p:sp>
        <p:nvSpPr>
          <p:cNvPr id="12" name="Line 10"/>
          <p:cNvSpPr/>
          <p:nvPr/>
        </p:nvSpPr>
        <p:spPr>
          <a:xfrm>
            <a:off x="3015960" y="4818120"/>
            <a:ext cx="685800" cy="0"/>
          </a:xfrm>
          <a:prstGeom prst="line">
            <a:avLst/>
          </a:prstGeom>
          <a:ln w="25560">
            <a:solidFill>
              <a:srgbClr val="000000"/>
            </a:solidFill>
            <a:miter/>
            <a:headEnd type="triangle" w="med" len="med"/>
            <a:tailEnd type="triangle" w="med" len="med"/>
          </a:ln>
        </p:spPr>
      </p:sp>
      <p:sp>
        <p:nvSpPr>
          <p:cNvPr id="13" name="Line 11"/>
          <p:cNvSpPr/>
          <p:nvPr/>
        </p:nvSpPr>
        <p:spPr>
          <a:xfrm>
            <a:off x="6069120" y="4818120"/>
            <a:ext cx="685800" cy="0"/>
          </a:xfrm>
          <a:prstGeom prst="line">
            <a:avLst/>
          </a:prstGeom>
          <a:ln w="25560">
            <a:solidFill>
              <a:srgbClr val="000000"/>
            </a:solidFill>
            <a:miter/>
            <a:headEnd type="triangle" w="med" len="med"/>
            <a:tailEnd type="triangle" w="med" len="med"/>
          </a:ln>
        </p:spPr>
      </p:sp>
      <p:sp>
        <p:nvSpPr>
          <p:cNvPr id="14" name="Line 5"/>
          <p:cNvSpPr/>
          <p:nvPr/>
        </p:nvSpPr>
        <p:spPr>
          <a:xfrm>
            <a:off x="6800640" y="4252920"/>
            <a:ext cx="0" cy="1136520"/>
          </a:xfrm>
          <a:prstGeom prst="line">
            <a:avLst/>
          </a:prstGeom>
          <a:ln w="19080">
            <a:solidFill>
              <a:srgbClr val="000000"/>
            </a:solidFill>
            <a:miter/>
          </a:ln>
        </p:spPr>
      </p:sp>
      <p:sp>
        <p:nvSpPr>
          <p:cNvPr id="15" name="Line 9"/>
          <p:cNvSpPr/>
          <p:nvPr/>
        </p:nvSpPr>
        <p:spPr>
          <a:xfrm flipH="1">
            <a:off x="8599200" y="4268400"/>
            <a:ext cx="1440" cy="1121040"/>
          </a:xfrm>
          <a:prstGeom prst="line">
            <a:avLst/>
          </a:prstGeom>
          <a:ln w="19080">
            <a:solidFill>
              <a:srgbClr val="000000"/>
            </a:solidFill>
            <a:miter/>
          </a:ln>
        </p:spPr>
      </p:sp>
    </p:spTree>
    <p:extLst>
      <p:ext uri="{BB962C8B-B14F-4D97-AF65-F5344CB8AC3E}">
        <p14:creationId xmlns:p14="http://schemas.microsoft.com/office/powerpoint/2010/main" val="497453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390</Words>
  <Application>Microsoft Macintosh PowerPoint</Application>
  <PresentationFormat>On-screen Show (4:3)</PresentationFormat>
  <Paragraphs>146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Introduction to Web</vt:lpstr>
      <vt:lpstr>Agenda</vt:lpstr>
      <vt:lpstr>What is Web Application?</vt:lpstr>
      <vt:lpstr>Application Layers</vt:lpstr>
      <vt:lpstr>Popular Frameworks</vt:lpstr>
      <vt:lpstr>Popular Frameworks</vt:lpstr>
      <vt:lpstr>How to start?</vt:lpstr>
      <vt:lpstr>What is Maven?</vt:lpstr>
      <vt:lpstr>What is ORM?</vt:lpstr>
      <vt:lpstr>Example</vt:lpstr>
      <vt:lpstr>Hibernate Advantages</vt:lpstr>
      <vt:lpstr>What is Spring</vt:lpstr>
      <vt:lpstr>Spring Modules</vt:lpstr>
      <vt:lpstr>IoC and DI</vt:lpstr>
      <vt:lpstr>Terms</vt:lpstr>
      <vt:lpstr>Bean Scopes</vt:lpstr>
      <vt:lpstr>Transactions</vt:lpstr>
      <vt:lpstr>What is JSF?</vt:lpstr>
      <vt:lpstr>Primefaces</vt:lpstr>
      <vt:lpstr>Contest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HR</dc:creator>
  <cp:lastModifiedBy>Dimitar Nenchev</cp:lastModifiedBy>
  <cp:revision>53</cp:revision>
  <dcterms:created xsi:type="dcterms:W3CDTF">2012-09-28T08:23:59Z</dcterms:created>
  <dcterms:modified xsi:type="dcterms:W3CDTF">2012-10-08T18:13:22Z</dcterms:modified>
</cp:coreProperties>
</file>